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7" r:id="rId4"/>
    <p:sldId id="278" r:id="rId5"/>
    <p:sldId id="324" r:id="rId6"/>
    <p:sldId id="259" r:id="rId7"/>
    <p:sldId id="342" r:id="rId8"/>
    <p:sldId id="343" r:id="rId9"/>
    <p:sldId id="344" r:id="rId10"/>
    <p:sldId id="260" r:id="rId11"/>
    <p:sldId id="331" r:id="rId12"/>
    <p:sldId id="333" r:id="rId13"/>
    <p:sldId id="334" r:id="rId14"/>
    <p:sldId id="335" r:id="rId15"/>
    <p:sldId id="338" r:id="rId16"/>
    <p:sldId id="340" r:id="rId17"/>
    <p:sldId id="341" r:id="rId18"/>
    <p:sldId id="330" r:id="rId19"/>
    <p:sldId id="261" r:id="rId20"/>
    <p:sldId id="345" r:id="rId21"/>
    <p:sldId id="346" r:id="rId22"/>
    <p:sldId id="347" r:id="rId23"/>
    <p:sldId id="348" r:id="rId24"/>
    <p:sldId id="349" r:id="rId25"/>
    <p:sldId id="262" r:id="rId26"/>
    <p:sldId id="279" r:id="rId27"/>
    <p:sldId id="280" r:id="rId28"/>
    <p:sldId id="282" r:id="rId29"/>
    <p:sldId id="283" r:id="rId30"/>
    <p:sldId id="286" r:id="rId31"/>
    <p:sldId id="287" r:id="rId32"/>
    <p:sldId id="288" r:id="rId33"/>
    <p:sldId id="289" r:id="rId34"/>
    <p:sldId id="290" r:id="rId35"/>
    <p:sldId id="292" r:id="rId36"/>
    <p:sldId id="294" r:id="rId37"/>
    <p:sldId id="296" r:id="rId38"/>
    <p:sldId id="299" r:id="rId39"/>
    <p:sldId id="300" r:id="rId40"/>
    <p:sldId id="301" r:id="rId41"/>
    <p:sldId id="302" r:id="rId42"/>
    <p:sldId id="307" r:id="rId43"/>
    <p:sldId id="306" r:id="rId44"/>
    <p:sldId id="308" r:id="rId45"/>
    <p:sldId id="263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  <p:sldId id="264" r:id="rId62"/>
    <p:sldId id="265" r:id="rId63"/>
    <p:sldId id="258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6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650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28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62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73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591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1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52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77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09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57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77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8197B-6289-4775-BBFF-E1125A286C82}" type="datetimeFigureOut">
              <a:rPr lang="en-US" smtClean="0"/>
              <a:t>8/11/2016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08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9.PNG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8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5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7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6.wmf"/><Relationship Id="rId4" Type="http://schemas.openxmlformats.org/officeDocument/2006/relationships/oleObject" Target="../embeddings/oleObject8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9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25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2549124"/>
            <a:ext cx="9144000" cy="1193800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 Selection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4384235"/>
            <a:ext cx="4656464" cy="1655762"/>
          </a:xfrm>
        </p:spPr>
        <p:txBody>
          <a:bodyPr/>
          <a:lstStyle/>
          <a:p>
            <a:pPr algn="l"/>
            <a:r>
              <a:rPr lang="en-US" sz="2200" i="1" dirty="0" smtClean="0"/>
              <a:t>Student:</a:t>
            </a:r>
          </a:p>
          <a:p>
            <a:pPr algn="l"/>
            <a:r>
              <a:rPr lang="en-US" dirty="0" smtClean="0"/>
              <a:t>Nguyen Van Khoi</a:t>
            </a:r>
          </a:p>
          <a:p>
            <a:pPr algn="l"/>
            <a:r>
              <a:rPr lang="en-US" dirty="0" smtClean="0"/>
              <a:t>Tran Hoang Nam</a:t>
            </a:r>
            <a:endParaRPr lang="en-US" dirty="0"/>
          </a:p>
        </p:txBody>
      </p:sp>
      <p:pic>
        <p:nvPicPr>
          <p:cNvPr id="4" name="Picture 3" descr="cropped-logo-co-kem-3-sao-01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067" y="1080916"/>
            <a:ext cx="4483865" cy="123524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523999" y="1594099"/>
            <a:ext cx="9144000" cy="119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612134" y="2787899"/>
            <a:ext cx="9144000" cy="119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095999" y="4384235"/>
            <a:ext cx="4656464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200" i="1" dirty="0" smtClean="0"/>
              <a:t>Supervisor:</a:t>
            </a:r>
          </a:p>
          <a:p>
            <a:pPr algn="r"/>
            <a:r>
              <a:rPr lang="en-US" dirty="0" smtClean="0"/>
              <a:t>MSc.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Hieu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3866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176362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Suppose we have an input image N and some sets of pixels: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Foreground set                      : set of all pixels that are sample for the object.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Background set                     : set of all pixels that are sample for the background.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Uncertain set                      : set of all pixels that are not in the both fore/background set. </a:t>
            </a:r>
          </a:p>
          <a:p>
            <a:r>
              <a:rPr lang="en-US" sz="1800" dirty="0" smtClean="0"/>
              <a:t>How to figure out all pixels belong to the object in the image and separate them from the background?                         </a:t>
            </a:r>
            <a:endParaRPr lang="en-US" sz="1800" dirty="0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55044" y="2592227"/>
            <a:ext cx="5420301" cy="274193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8591898"/>
              </p:ext>
            </p:extLst>
          </p:nvPr>
        </p:nvGraphicFramePr>
        <p:xfrm>
          <a:off x="2639151" y="2688115"/>
          <a:ext cx="1117600" cy="3194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1" name="Equation" r:id="rId4" imgW="1117440" imgH="253800" progId="Equation.DSMT4">
                  <p:embed/>
                </p:oleObj>
              </mc:Choice>
              <mc:Fallback>
                <p:oleObj name="Equation" r:id="rId4" imgW="11174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39151" y="2688115"/>
                        <a:ext cx="1117600" cy="3194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608373"/>
              </p:ext>
            </p:extLst>
          </p:nvPr>
        </p:nvGraphicFramePr>
        <p:xfrm>
          <a:off x="2677251" y="3534392"/>
          <a:ext cx="1041400" cy="395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2" name="Equation" r:id="rId6" imgW="1041120" imgH="253800" progId="Equation.DSMT4">
                  <p:embed/>
                </p:oleObj>
              </mc:Choice>
              <mc:Fallback>
                <p:oleObj name="Equation" r:id="rId6" imgW="10411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77251" y="3534392"/>
                        <a:ext cx="1041400" cy="3957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2384254"/>
              </p:ext>
            </p:extLst>
          </p:nvPr>
        </p:nvGraphicFramePr>
        <p:xfrm>
          <a:off x="2485987" y="4407963"/>
          <a:ext cx="1092200" cy="361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3" name="Equation" r:id="rId8" imgW="1091880" imgH="253800" progId="Equation.DSMT4">
                  <p:embed/>
                </p:oleObj>
              </mc:Choice>
              <mc:Fallback>
                <p:oleObj name="Equation" r:id="rId8" imgW="10918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85987" y="4407963"/>
                        <a:ext cx="1092200" cy="361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120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images: foreground,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A binary image is an image in which each pixel belongs to one of only two possible discrete logical value: 1 or 0. In out problem: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logical value 1 is known as “object”.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logical value 0 is known as “not object”.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We define the set of pixels which logical value is </a:t>
            </a:r>
            <a:r>
              <a:rPr lang="en-US" i="1" dirty="0" smtClean="0"/>
              <a:t>1/0</a:t>
            </a:r>
            <a:r>
              <a:rPr lang="en-US" dirty="0" smtClean="0"/>
              <a:t> as the temp </a:t>
            </a:r>
            <a:r>
              <a:rPr lang="en-US" i="1" dirty="0" smtClean="0"/>
              <a:t>foreground</a:t>
            </a:r>
            <a:r>
              <a:rPr lang="en-US" dirty="0" smtClean="0"/>
              <a:t>/</a:t>
            </a:r>
            <a:r>
              <a:rPr lang="en-US" i="1" dirty="0" smtClean="0"/>
              <a:t>background</a:t>
            </a:r>
            <a:r>
              <a:rPr lang="en-US" dirty="0" smtClean="0"/>
              <a:t> pixel.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60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labelling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For all image pixels, we need to assign a unique label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smtClean="0"/>
              <a:t>If a pixel is in the </a:t>
            </a:r>
            <a:r>
              <a:rPr lang="en-US" i="1" dirty="0" smtClean="0"/>
              <a:t>foreground/background</a:t>
            </a:r>
            <a:r>
              <a:rPr lang="en-US" dirty="0" smtClean="0"/>
              <a:t> set, the label of it is </a:t>
            </a:r>
            <a:r>
              <a:rPr lang="en-US" i="1" dirty="0" smtClean="0"/>
              <a:t>1/0</a:t>
            </a:r>
            <a:r>
              <a:rPr lang="en-US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If a pixel is not in the foreground and background set, the temporary label of it is “</a:t>
            </a:r>
            <a:r>
              <a:rPr lang="en-US" i="1" dirty="0" smtClean="0"/>
              <a:t>uncertain</a:t>
            </a:r>
            <a:r>
              <a:rPr lang="en-US" dirty="0" smtClean="0"/>
              <a:t>”.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How to find a way to label all pixels in the image so that all pixels belong to object we want to select have same label, and so do to the another pixel?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8328382"/>
              </p:ext>
            </p:extLst>
          </p:nvPr>
        </p:nvGraphicFramePr>
        <p:xfrm>
          <a:off x="2787268" y="2544896"/>
          <a:ext cx="5949108" cy="572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1" name="Equation" r:id="rId3" imgW="2603160" imgH="253800" progId="Equation.DSMT4">
                  <p:embed/>
                </p:oleObj>
              </mc:Choice>
              <mc:Fallback>
                <p:oleObj name="Equation" r:id="rId3" imgW="2603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87268" y="2544896"/>
                        <a:ext cx="5949108" cy="5728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997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labelling problem - Constraint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Data constraint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 smtClean="0"/>
              <a:t>If a pixel has it colors similar to at least one pixel belong to foreground seeds, it is more likely to get foreground label, and so do with background seeds.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Prior constraint</a:t>
            </a:r>
            <a:endParaRPr 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 smtClean="0"/>
              <a:t>Pixels that belong to the object tend to group together, and so do with pixels  that belong to background.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685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labeling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model data constraint by using Data Penalty </a:t>
            </a:r>
            <a:r>
              <a:rPr lang="en-US" dirty="0" smtClean="0"/>
              <a:t>Function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To figure out how image satisfy the data constraint, we sum up all pixel penalty function: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125" y="2500947"/>
            <a:ext cx="6949497" cy="1894783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3748405"/>
              </p:ext>
            </p:extLst>
          </p:nvPr>
        </p:nvGraphicFramePr>
        <p:xfrm>
          <a:off x="9324622" y="1825625"/>
          <a:ext cx="947404" cy="50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6" name="Equation" r:id="rId4" imgW="520560" imgH="279360" progId="Equation.DSMT4">
                  <p:embed/>
                </p:oleObj>
              </mc:Choice>
              <mc:Fallback>
                <p:oleObj name="Equation" r:id="rId4" imgW="5205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324622" y="1825625"/>
                        <a:ext cx="947404" cy="508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0446223"/>
              </p:ext>
            </p:extLst>
          </p:nvPr>
        </p:nvGraphicFramePr>
        <p:xfrm>
          <a:off x="4929860" y="5222876"/>
          <a:ext cx="1840025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7" name="Equation" r:id="rId6" imgW="685800" imgH="355320" progId="Equation.DSMT4">
                  <p:embed/>
                </p:oleObj>
              </mc:Choice>
              <mc:Fallback>
                <p:oleObj name="Equation" r:id="rId6" imgW="68580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29860" y="5222876"/>
                        <a:ext cx="1840025" cy="954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9965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Prior constraint Discontinuity definition</a:t>
            </a:r>
            <a:endParaRPr lang="en-US" sz="3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531" y="2052446"/>
            <a:ext cx="3306996" cy="359401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Pixel p and q exist a discontinuity if                   . By that, each pixel belong to the object boundary have some discontinuities pixels around.</a:t>
            </a:r>
            <a:endParaRPr lang="en-US" sz="2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8666317"/>
              </p:ext>
            </p:extLst>
          </p:nvPr>
        </p:nvGraphicFramePr>
        <p:xfrm>
          <a:off x="2805906" y="2834796"/>
          <a:ext cx="1224605" cy="3160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7" name="Equation" r:id="rId4" imgW="787320" imgH="203040" progId="Equation.DSMT4">
                  <p:embed/>
                </p:oleObj>
              </mc:Choice>
              <mc:Fallback>
                <p:oleObj name="Equation" r:id="rId4" imgW="7873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05906" y="2834796"/>
                        <a:ext cx="1224605" cy="3160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2216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labeling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We model the prior constraint as a function of the color gradient for all discontinuities: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Where: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		           is the L2-Norm of RGB color difference between two pixels p and q.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995" y="2549159"/>
            <a:ext cx="3267739" cy="768163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1751955"/>
              </p:ext>
            </p:extLst>
          </p:nvPr>
        </p:nvGraphicFramePr>
        <p:xfrm>
          <a:off x="1788404" y="3584125"/>
          <a:ext cx="1356410" cy="699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4" name="Equation" r:id="rId4" imgW="812520" imgH="419040" progId="Equation.DSMT4">
                  <p:embed/>
                </p:oleObj>
              </mc:Choice>
              <mc:Fallback>
                <p:oleObj name="Equation" r:id="rId4" imgW="81252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88404" y="3584125"/>
                        <a:ext cx="1356410" cy="6993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7114461"/>
              </p:ext>
            </p:extLst>
          </p:nvPr>
        </p:nvGraphicFramePr>
        <p:xfrm>
          <a:off x="1788404" y="4418461"/>
          <a:ext cx="1638302" cy="473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5" name="Equation" r:id="rId6" imgW="1054080" imgH="304560" progId="Equation.DSMT4">
                  <p:embed/>
                </p:oleObj>
              </mc:Choice>
              <mc:Fallback>
                <p:oleObj name="Equation" r:id="rId6" imgW="10540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8404" y="4418461"/>
                        <a:ext cx="1638302" cy="4737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9659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labelling problem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2055812"/>
            <a:ext cx="10515600" cy="41211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Minimize the energy function (</a:t>
            </a:r>
            <a:r>
              <a:rPr lang="vi-VN" dirty="0"/>
              <a:t>Greig et al</a:t>
            </a:r>
            <a:r>
              <a:rPr lang="vi-VN" dirty="0" smtClean="0"/>
              <a:t>.</a:t>
            </a:r>
            <a:r>
              <a:rPr lang="en-US" dirty="0" smtClean="0"/>
              <a:t>, 1989)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Where      know as a balancing parameter between data constraint and the prior constraint: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larger lambda, the less discontinuities in the optimal labeling L.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smaller lambda, the more optimal labeling L.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4547531"/>
              </p:ext>
            </p:extLst>
          </p:nvPr>
        </p:nvGraphicFramePr>
        <p:xfrm>
          <a:off x="2513452" y="2771297"/>
          <a:ext cx="7121372" cy="853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8" name="Equation" r:id="rId3" imgW="2755800" imgH="330120" progId="Equation.DSMT4">
                  <p:embed/>
                </p:oleObj>
              </mc:Choice>
              <mc:Fallback>
                <p:oleObj name="Equation" r:id="rId3" imgW="275580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3452" y="2771297"/>
                        <a:ext cx="7121372" cy="8532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3337470"/>
              </p:ext>
            </p:extLst>
          </p:nvPr>
        </p:nvGraphicFramePr>
        <p:xfrm>
          <a:off x="1981736" y="3624549"/>
          <a:ext cx="298756" cy="380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9" name="Equation" r:id="rId5" imgW="139680" imgH="177480" progId="Equation.DSMT4">
                  <p:embed/>
                </p:oleObj>
              </mc:Choice>
              <mc:Fallback>
                <p:oleObj name="Equation" r:id="rId5" imgW="1396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81736" y="3624549"/>
                        <a:ext cx="298756" cy="380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568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78567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Introduction</a:t>
            </a:r>
            <a:endParaRPr lang="en-US" b="1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793568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function</a:t>
            </a:r>
            <a:endParaRPr lang="vi-VN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7411" y="2715906"/>
            <a:ext cx="8737389" cy="3023738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603" y="1690688"/>
            <a:ext cx="9340794" cy="75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4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cut construction</a:t>
            </a:r>
            <a:endParaRPr lang="vi-V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013" y="987425"/>
            <a:ext cx="5014549" cy="4873625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A simple segmentation example for a 3x3 image. 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98699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function (cont.)</a:t>
            </a:r>
            <a:endParaRPr lang="vi-VN" dirty="0"/>
          </a:p>
        </p:txBody>
      </p:sp>
      <p:pic>
        <p:nvPicPr>
          <p:cNvPr id="33" name="Content Placeholder 3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850" y="2279177"/>
            <a:ext cx="10437875" cy="322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8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Detailed implementation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log-likelihood of intensity for regional term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Ad hoc function for boundary term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Max-flow algorithm provided by </a:t>
            </a:r>
            <a:r>
              <a:rPr lang="en-US" dirty="0" err="1" smtClean="0"/>
              <a:t>Boykov</a:t>
            </a:r>
            <a:r>
              <a:rPr lang="en-US" dirty="0" smtClean="0"/>
              <a:t> and </a:t>
            </a:r>
            <a:r>
              <a:rPr lang="en-US" dirty="0" err="1" smtClean="0"/>
              <a:t>Kolgomorov</a:t>
            </a:r>
            <a:r>
              <a:rPr lang="en-US" dirty="0" smtClean="0"/>
              <a:t> (2001)</a:t>
            </a:r>
            <a:endParaRPr lang="vi-VN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4362096" y="2333767"/>
          <a:ext cx="3649140" cy="818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name="Equation" r:id="rId3" imgW="2501900" imgH="584200" progId="Equation.DSMT4">
                  <p:embed/>
                </p:oleObj>
              </mc:Choice>
              <mc:Fallback>
                <p:oleObj name="Equation" r:id="rId3" imgW="2501900" imgH="584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2096" y="2333767"/>
                        <a:ext cx="3649140" cy="81886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362096" y="3750398"/>
          <a:ext cx="3473577" cy="8488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7" name="Equation" r:id="rId5" imgW="2374900" imgH="609600" progId="Equation.DSMT4">
                  <p:embed/>
                </p:oleObj>
              </mc:Choice>
              <mc:Fallback>
                <p:oleObj name="Equation" r:id="rId5" imgW="2374900" imgH="609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2096" y="3750398"/>
                        <a:ext cx="3473577" cy="8488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432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result and comment</a:t>
            </a:r>
            <a:endParaRPr lang="vi-V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550" y="1690688"/>
            <a:ext cx="6236900" cy="4368918"/>
          </a:xfrm>
        </p:spPr>
      </p:pic>
    </p:spTree>
    <p:extLst>
      <p:ext uri="{BB962C8B-B14F-4D97-AF65-F5344CB8AC3E}">
        <p14:creationId xmlns:p14="http://schemas.microsoft.com/office/powerpoint/2010/main" val="2386477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1234264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Silent Lazy Snapping model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90" y="1825625"/>
            <a:ext cx="9805619" cy="4351338"/>
          </a:xfrm>
        </p:spPr>
      </p:pic>
    </p:spTree>
    <p:extLst>
      <p:ext uri="{BB962C8B-B14F-4D97-AF65-F5344CB8AC3E}">
        <p14:creationId xmlns:p14="http://schemas.microsoft.com/office/powerpoint/2010/main" val="1171808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Step 1: Sample definition</a:t>
            </a:r>
            <a:endParaRPr lang="en-US" b="1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37" y="2472531"/>
            <a:ext cx="4581525" cy="3057525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37" y="2472531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1289091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definition step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Sample definition in pixel level: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Blue color: pixel belongs to foreground/object.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Red color: pixel belongs to background.</a:t>
            </a:r>
            <a:endParaRPr lang="en-US" sz="2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107413"/>
            <a:ext cx="6172200" cy="4633649"/>
          </a:xfrm>
        </p:spPr>
      </p:pic>
    </p:spTree>
    <p:extLst>
      <p:ext uri="{BB962C8B-B14F-4D97-AF65-F5344CB8AC3E}">
        <p14:creationId xmlns:p14="http://schemas.microsoft.com/office/powerpoint/2010/main" val="2842833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Step 2: Pre-segmentation by SEEDs algorithm</a:t>
            </a:r>
            <a:endParaRPr lang="en-US" b="1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37" y="2472531"/>
            <a:ext cx="4581525" cy="3057525"/>
          </a:xfr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37" y="2472531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2723904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9439"/>
          </a:xfrm>
        </p:spPr>
        <p:txBody>
          <a:bodyPr>
            <a:normAutofit/>
          </a:bodyPr>
          <a:lstStyle/>
          <a:p>
            <a:r>
              <a:rPr lang="en-US" dirty="0" smtClean="0"/>
              <a:t>Image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74564"/>
            <a:ext cx="10515600" cy="4502399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IE" sz="3600" dirty="0"/>
              <a:t>An image is a set of sub-images that sometimes referred to as regions-of-interest, ROIs, or simply </a:t>
            </a:r>
            <a:r>
              <a:rPr lang="en-IE" sz="3600" dirty="0" smtClean="0"/>
              <a:t>regions.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One of the problem in image processing is image selection – how to cut out or select an area for later specific image processing operations.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3762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Pre-segmentation step</a:t>
            </a:r>
            <a:br>
              <a:rPr lang="en-US" dirty="0" smtClean="0"/>
            </a:br>
            <a:r>
              <a:rPr lang="en-US" dirty="0" smtClean="0"/>
              <a:t>K-means method</a:t>
            </a:r>
            <a:br>
              <a:rPr lang="en-US" dirty="0" smtClean="0"/>
            </a:br>
            <a:r>
              <a:rPr lang="en-US" dirty="0" smtClean="0"/>
              <a:t>(4124 segments)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Cannot control the number of segments.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Over-segmentation problem.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Easy to implement, but require time and memory.</a:t>
            </a:r>
            <a:endParaRPr lang="en-US" sz="2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548" y="2057399"/>
            <a:ext cx="4246190" cy="2836666"/>
          </a:xfrm>
        </p:spPr>
      </p:pic>
    </p:spTree>
    <p:extLst>
      <p:ext uri="{BB962C8B-B14F-4D97-AF65-F5344CB8AC3E}">
        <p14:creationId xmlns:p14="http://schemas.microsoft.com/office/powerpoint/2010/main" val="25790411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Pre-segmentation step</a:t>
            </a:r>
            <a:br>
              <a:rPr lang="en-US" dirty="0" smtClean="0"/>
            </a:br>
            <a:r>
              <a:rPr lang="en-US" dirty="0" smtClean="0"/>
              <a:t>Watershed method</a:t>
            </a:r>
            <a:br>
              <a:rPr lang="en-US" dirty="0" smtClean="0"/>
            </a:br>
            <a:r>
              <a:rPr lang="en-US" dirty="0" smtClean="0"/>
              <a:t>(212 segments)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Cannot control the number of segments.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Under-segmentation problem.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Unstable because result depends on threshold value.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C:\Users\Sonata\Desktop\TestImage\7\waterShed.bmp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880" y="2006917"/>
            <a:ext cx="4242816" cy="2834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645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Pre-segmentation step</a:t>
            </a:r>
            <a:br>
              <a:rPr lang="en-US" dirty="0" smtClean="0"/>
            </a:br>
            <a:r>
              <a:rPr lang="en-US" dirty="0" smtClean="0"/>
              <a:t>SEEDs – Super pixel</a:t>
            </a:r>
            <a:br>
              <a:rPr lang="en-US" dirty="0" smtClean="0"/>
            </a:br>
            <a:r>
              <a:rPr lang="en-US" dirty="0" smtClean="0"/>
              <a:t>(800 segments)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Can control the number of </a:t>
            </a:r>
            <a:r>
              <a:rPr lang="en-IE" sz="2400" dirty="0" smtClean="0"/>
              <a:t>segments.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Depend on the number of </a:t>
            </a:r>
            <a:r>
              <a:rPr lang="en-IE" sz="2400" dirty="0" smtClean="0"/>
              <a:t>iteration.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b="1" dirty="0"/>
              <a:t>Under-fitting boundary problem</a:t>
            </a:r>
            <a:r>
              <a:rPr lang="en-US" sz="2400" dirty="0" smtClean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C:\Users\Sonata\Desktop\TestImage\7\2\waterShed.bmp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880" y="2006917"/>
            <a:ext cx="4242816" cy="2834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952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Pre-segmentation step</a:t>
            </a:r>
            <a:br>
              <a:rPr lang="en-US" dirty="0" smtClean="0"/>
            </a:br>
            <a:r>
              <a:rPr lang="en-US" dirty="0" smtClean="0"/>
              <a:t>SEEDs – Revised Mean Pixel</a:t>
            </a:r>
            <a:br>
              <a:rPr lang="en-US" dirty="0" smtClean="0"/>
            </a:br>
            <a:r>
              <a:rPr lang="en-US" dirty="0" smtClean="0"/>
              <a:t>(800 segments)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Can control the number of </a:t>
            </a:r>
            <a:r>
              <a:rPr lang="en-IE" sz="2400" dirty="0" smtClean="0"/>
              <a:t>segments.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Depend on the number of iteration.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Stable, usable result.</a:t>
            </a:r>
            <a:endParaRPr lang="en-US" sz="2400" dirty="0"/>
          </a:p>
        </p:txBody>
      </p:sp>
      <p:pic>
        <p:nvPicPr>
          <p:cNvPr id="7" name="Content Placeholder 6" descr="E:\FPT\Graduation Assignment\Demo\20160628_Demo11\Lazy_Snapping\LazySnappingExperiment\LazySnappingExperiment\contours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525" y="1895475"/>
            <a:ext cx="4242816" cy="2834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654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Comparison between </a:t>
            </a:r>
            <a:br>
              <a:rPr lang="en-US" dirty="0" smtClean="0"/>
            </a:br>
            <a:r>
              <a:rPr lang="en-US" dirty="0" smtClean="0"/>
              <a:t>SEEDs Super Pixel and SEEDs Revised Mean Pixel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SEEDs Super Pixel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144" y="2505075"/>
            <a:ext cx="2735075" cy="36845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SEEDs Revised Mean Pixel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71" y="2505075"/>
            <a:ext cx="2179445" cy="3684588"/>
          </a:xfrm>
        </p:spPr>
      </p:pic>
    </p:spTree>
    <p:extLst>
      <p:ext uri="{BB962C8B-B14F-4D97-AF65-F5344CB8AC3E}">
        <p14:creationId xmlns:p14="http://schemas.microsoft.com/office/powerpoint/2010/main" val="41071110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Pre-segmentation step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Segments combine with sample definition in pixel level: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Blue color: pixel belongs to foreground/object.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Red color: pixel belongs to background.</a:t>
            </a:r>
            <a:endParaRPr lang="en-US" sz="2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106293"/>
            <a:ext cx="6172200" cy="4635888"/>
          </a:xfrm>
        </p:spPr>
      </p:pic>
    </p:spTree>
    <p:extLst>
      <p:ext uri="{BB962C8B-B14F-4D97-AF65-F5344CB8AC3E}">
        <p14:creationId xmlns:p14="http://schemas.microsoft.com/office/powerpoint/2010/main" val="29032553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3: Graph initialization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392" y="2348476"/>
            <a:ext cx="3515216" cy="3305636"/>
          </a:xfrm>
        </p:spPr>
      </p:pic>
    </p:spTree>
    <p:extLst>
      <p:ext uri="{BB962C8B-B14F-4D97-AF65-F5344CB8AC3E}">
        <p14:creationId xmlns:p14="http://schemas.microsoft.com/office/powerpoint/2010/main" val="1782529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properties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963" y="987425"/>
            <a:ext cx="2866649" cy="24384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Network G = (V, 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 = {source, sink, segments}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|V</a:t>
            </a:r>
            <a:r>
              <a:rPr lang="en-US" sz="1600" dirty="0" smtClean="0"/>
              <a:t>| = </a:t>
            </a:r>
            <a:r>
              <a:rPr lang="en-US" sz="1600" dirty="0"/>
              <a:t>number of </a:t>
            </a:r>
            <a:r>
              <a:rPr lang="en-US" sz="1600" dirty="0" smtClean="0"/>
              <a:t>segments + 2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I(u) = mean value of segment 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 = {t-link, n-link}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If pixel p with label L[p] is a neighbor of pixel q with label L[q] and L[p] &lt;&gt; L[q], so p and q are neighbor in the network.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If pixel p belongs to foreground sample, we mark vertex L[p] connect to source.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If pixel q belongs to background sample, we mark vertex L[q] connect to sink.</a:t>
            </a:r>
            <a:endParaRPr lang="en-US" sz="1600" dirty="0"/>
          </a:p>
        </p:txBody>
      </p:sp>
      <p:pic>
        <p:nvPicPr>
          <p:cNvPr id="10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963" y="3799280"/>
            <a:ext cx="2866649" cy="156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77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</a:t>
            </a:r>
            <a:r>
              <a:rPr lang="en-US" b="1" dirty="0" smtClean="0"/>
              <a:t>4: </a:t>
            </a:r>
            <a:r>
              <a:rPr lang="en-US" b="1" dirty="0"/>
              <a:t>Graph </a:t>
            </a:r>
            <a:r>
              <a:rPr lang="en-US" b="1" dirty="0" smtClean="0"/>
              <a:t>cut and final segmentation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475" y="1825625"/>
            <a:ext cx="5813049" cy="4351338"/>
          </a:xfrm>
        </p:spPr>
      </p:pic>
    </p:spTree>
    <p:extLst>
      <p:ext uri="{BB962C8B-B14F-4D97-AF65-F5344CB8AC3E}">
        <p14:creationId xmlns:p14="http://schemas.microsoft.com/office/powerpoint/2010/main" val="1154107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segmentation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114148"/>
            <a:ext cx="6172200" cy="4620178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We apply Graph Cut solution of Yuri </a:t>
            </a:r>
            <a:r>
              <a:rPr lang="en-US" sz="2000" dirty="0" err="1" smtClean="0"/>
              <a:t>Boykov</a:t>
            </a:r>
            <a:r>
              <a:rPr lang="en-US" sz="2000" dirty="0" smtClean="0"/>
              <a:t> and Vladimir Kolmogorov to the network to solve maximum flow problem.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9624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9439"/>
          </a:xfrm>
        </p:spPr>
        <p:txBody>
          <a:bodyPr>
            <a:normAutofit/>
          </a:bodyPr>
          <a:lstStyle/>
          <a:p>
            <a:r>
              <a:rPr lang="en-IE" dirty="0"/>
              <a:t>Interactive single-image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74564"/>
            <a:ext cx="10515600" cy="450239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E" sz="3600" dirty="0"/>
              <a:t>Interactive single-image segmentation (image </a:t>
            </a:r>
            <a:r>
              <a:rPr lang="en-IE" sz="3600" dirty="0" err="1" smtClean="0"/>
              <a:t>cutout</a:t>
            </a:r>
            <a:r>
              <a:rPr lang="en-IE" sz="3600" dirty="0" smtClean="0"/>
              <a:t> </a:t>
            </a:r>
            <a:r>
              <a:rPr lang="en-IE" sz="3600" dirty="0"/>
              <a:t>or foreground/background separation), one of the typical case in region selection </a:t>
            </a:r>
            <a:r>
              <a:rPr lang="en-IE" sz="3600" dirty="0" smtClean="0"/>
              <a:t>problem, </a:t>
            </a:r>
            <a:r>
              <a:rPr lang="en-IE" sz="3600" dirty="0"/>
              <a:t>is to select the object (e.g. human, flower) from the background that based on samples provided by the </a:t>
            </a:r>
            <a:r>
              <a:rPr lang="en-IE" sz="3600" dirty="0" smtClean="0"/>
              <a:t>user.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8816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segmentation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118634"/>
            <a:ext cx="6172200" cy="4611207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We transfer label value  of vertices back to all regions in the original image, change color or background regions to get final segmentation – object selection.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582667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result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37" y="2472531"/>
            <a:ext cx="4581525" cy="3057525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37" y="2472531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38036711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 </a:t>
            </a:r>
            <a:r>
              <a:rPr lang="en-US" dirty="0" smtClean="0"/>
              <a:t>1: Pixel loss in thin area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189080 with samples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Final segmentation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209" y="2505075"/>
            <a:ext cx="2458945" cy="3684588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01" y="2504631"/>
            <a:ext cx="2461785" cy="3685032"/>
          </a:xfrm>
        </p:spPr>
      </p:pic>
    </p:spTree>
    <p:extLst>
      <p:ext uri="{BB962C8B-B14F-4D97-AF65-F5344CB8AC3E}">
        <p14:creationId xmlns:p14="http://schemas.microsoft.com/office/powerpoint/2010/main" val="35923299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 </a:t>
            </a:r>
            <a:r>
              <a:rPr lang="en-US" dirty="0" smtClean="0"/>
              <a:t>2: Unsmooth boundary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Dancing_Emily</a:t>
            </a:r>
            <a:r>
              <a:rPr lang="en-US" dirty="0" smtClean="0"/>
              <a:t> with samples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Final segmentation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</p:spTree>
    <p:extLst>
      <p:ext uri="{BB962C8B-B14F-4D97-AF65-F5344CB8AC3E}">
        <p14:creationId xmlns:p14="http://schemas.microsoft.com/office/powerpoint/2010/main" val="37350421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Limitation </a:t>
            </a:r>
            <a:r>
              <a:rPr lang="en-US" dirty="0" smtClean="0"/>
              <a:t>3: Poor performance when foreground and background have similar color distribution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Vango</a:t>
            </a:r>
            <a:r>
              <a:rPr lang="en-US" dirty="0" smtClean="0"/>
              <a:t> with samples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Final segmentation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88" y="2505075"/>
            <a:ext cx="4907986" cy="3684588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801" y="2505075"/>
            <a:ext cx="4907986" cy="3684588"/>
          </a:xfrm>
        </p:spPr>
      </p:pic>
    </p:spTree>
    <p:extLst>
      <p:ext uri="{BB962C8B-B14F-4D97-AF65-F5344CB8AC3E}">
        <p14:creationId xmlns:p14="http://schemas.microsoft.com/office/powerpoint/2010/main" val="3768328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382665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Berkeley dataset – 12003.jpg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818606"/>
            <a:ext cx="4581525" cy="3057525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031" y="2818606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33604170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dataset </a:t>
            </a:r>
            <a:r>
              <a:rPr lang="en-US" dirty="0" smtClean="0"/>
              <a:t>– 35070.jpg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031" y="2818606"/>
            <a:ext cx="4581525" cy="3057525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830181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34513368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dataset </a:t>
            </a:r>
            <a:r>
              <a:rPr lang="en-US" dirty="0" smtClean="0"/>
              <a:t>– 176035.jpg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729" y="2818606"/>
            <a:ext cx="4571659" cy="3054096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818606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16873898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dataset </a:t>
            </a:r>
            <a:r>
              <a:rPr lang="en-US" dirty="0" smtClean="0"/>
              <a:t>– 187029.jpg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321" y="2505075"/>
            <a:ext cx="2458945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209" y="2516650"/>
            <a:ext cx="2458945" cy="3684588"/>
          </a:xfrm>
        </p:spPr>
      </p:pic>
    </p:spTree>
    <p:extLst>
      <p:ext uri="{BB962C8B-B14F-4D97-AF65-F5344CB8AC3E}">
        <p14:creationId xmlns:p14="http://schemas.microsoft.com/office/powerpoint/2010/main" val="1985781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200" dirty="0" smtClean="0"/>
              <a:t>Image segmentation from Lazy Snapping paper</a:t>
            </a:r>
            <a:endParaRPr lang="en-US" sz="4200" dirty="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439" y="1825625"/>
            <a:ext cx="2927121" cy="4351338"/>
          </a:xfrm>
        </p:spPr>
      </p:pic>
      <p:pic>
        <p:nvPicPr>
          <p:cNvPr id="21" name="Content Placeholder 20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338" y="1825625"/>
            <a:ext cx="2909324" cy="4351338"/>
          </a:xfrm>
        </p:spPr>
      </p:pic>
    </p:spTree>
    <p:extLst>
      <p:ext uri="{BB962C8B-B14F-4D97-AF65-F5344CB8AC3E}">
        <p14:creationId xmlns:p14="http://schemas.microsoft.com/office/powerpoint/2010/main" val="25527581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dataset </a:t>
            </a:r>
            <a:r>
              <a:rPr lang="en-US" dirty="0" smtClean="0"/>
              <a:t>– 207056.jpg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818606"/>
            <a:ext cx="4581525" cy="3057525"/>
          </a:xfrm>
        </p:spPr>
      </p:pic>
      <p:pic>
        <p:nvPicPr>
          <p:cNvPr id="15" name="Content Placeholder 14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031" y="2818606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27787317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5.jpg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2505075"/>
            <a:ext cx="2763441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73" y="2516650"/>
            <a:ext cx="2763441" cy="3684588"/>
          </a:xfrm>
        </p:spPr>
      </p:pic>
    </p:spTree>
    <p:extLst>
      <p:ext uri="{BB962C8B-B14F-4D97-AF65-F5344CB8AC3E}">
        <p14:creationId xmlns:p14="http://schemas.microsoft.com/office/powerpoint/2010/main" val="18069793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6.jpg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402" y="2505075"/>
            <a:ext cx="4912784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89" y="2505075"/>
            <a:ext cx="4912784" cy="3684588"/>
          </a:xfrm>
        </p:spPr>
      </p:pic>
    </p:spTree>
    <p:extLst>
      <p:ext uri="{BB962C8B-B14F-4D97-AF65-F5344CB8AC3E}">
        <p14:creationId xmlns:p14="http://schemas.microsoft.com/office/powerpoint/2010/main" val="4976230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7.jpg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73" y="2505075"/>
            <a:ext cx="2763441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2505075"/>
            <a:ext cx="2763441" cy="3684588"/>
          </a:xfrm>
        </p:spPr>
      </p:pic>
    </p:spTree>
    <p:extLst>
      <p:ext uri="{BB962C8B-B14F-4D97-AF65-F5344CB8AC3E}">
        <p14:creationId xmlns:p14="http://schemas.microsoft.com/office/powerpoint/2010/main" val="25659070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8.jpg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73" y="2505075"/>
            <a:ext cx="2763441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2516650"/>
            <a:ext cx="2763441" cy="3684588"/>
          </a:xfrm>
        </p:spPr>
      </p:pic>
    </p:spTree>
    <p:extLst>
      <p:ext uri="{BB962C8B-B14F-4D97-AF65-F5344CB8AC3E}">
        <p14:creationId xmlns:p14="http://schemas.microsoft.com/office/powerpoint/2010/main" val="34280370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9.jpg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73" y="2505075"/>
            <a:ext cx="2763441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2505075"/>
            <a:ext cx="2763441" cy="3684588"/>
          </a:xfrm>
        </p:spPr>
      </p:pic>
    </p:spTree>
    <p:extLst>
      <p:ext uri="{BB962C8B-B14F-4D97-AF65-F5344CB8AC3E}">
        <p14:creationId xmlns:p14="http://schemas.microsoft.com/office/powerpoint/2010/main" val="34268852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Cat.jpg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174" y="2817654"/>
            <a:ext cx="3063240" cy="306324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156" y="2813844"/>
            <a:ext cx="3067050" cy="3067050"/>
          </a:xfrm>
        </p:spPr>
      </p:pic>
    </p:spTree>
    <p:extLst>
      <p:ext uri="{BB962C8B-B14F-4D97-AF65-F5344CB8AC3E}">
        <p14:creationId xmlns:p14="http://schemas.microsoft.com/office/powerpoint/2010/main" val="18663626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TrangAn.jpg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982" y="2776887"/>
            <a:ext cx="4177623" cy="3136392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801" y="2781459"/>
            <a:ext cx="4175760" cy="3131820"/>
          </a:xfrm>
        </p:spPr>
      </p:pic>
    </p:spTree>
    <p:extLst>
      <p:ext uri="{BB962C8B-B14F-4D97-AF65-F5344CB8AC3E}">
        <p14:creationId xmlns:p14="http://schemas.microsoft.com/office/powerpoint/2010/main" val="41975524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Nam_2.jpg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668" y="2505075"/>
            <a:ext cx="2072251" cy="3684002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76388" y="3322654"/>
            <a:ext cx="3684587" cy="2072580"/>
          </a:xfrm>
        </p:spPr>
      </p:pic>
    </p:spTree>
    <p:extLst>
      <p:ext uri="{BB962C8B-B14F-4D97-AF65-F5344CB8AC3E}">
        <p14:creationId xmlns:p14="http://schemas.microsoft.com/office/powerpoint/2010/main" val="34476265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WSpaper.jpg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87" y="2516650"/>
            <a:ext cx="3684588" cy="3684588"/>
          </a:xfrm>
        </p:spPr>
      </p:pic>
    </p:spTree>
    <p:extLst>
      <p:ext uri="{BB962C8B-B14F-4D97-AF65-F5344CB8AC3E}">
        <p14:creationId xmlns:p14="http://schemas.microsoft.com/office/powerpoint/2010/main" val="3587566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34644932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Emily_child.jpg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378" y="2504631"/>
            <a:ext cx="2072831" cy="3685032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10" y="2505075"/>
            <a:ext cx="2068742" cy="3684588"/>
          </a:xfrm>
        </p:spPr>
      </p:pic>
    </p:spTree>
    <p:extLst>
      <p:ext uri="{BB962C8B-B14F-4D97-AF65-F5344CB8AC3E}">
        <p14:creationId xmlns:p14="http://schemas.microsoft.com/office/powerpoint/2010/main" val="32579958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9093825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37301686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 FOR LISTENING!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237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Greig</a:t>
            </a:r>
            <a:r>
              <a:rPr lang="en-US" dirty="0" smtClean="0"/>
              <a:t> et al, 1989: the first using min-cut max-flow algorithm to optimize certain energy function in vision.</a:t>
            </a:r>
          </a:p>
          <a:p>
            <a:r>
              <a:rPr lang="en-US" dirty="0" err="1" smtClean="0"/>
              <a:t>Boykov</a:t>
            </a:r>
            <a:r>
              <a:rPr lang="en-US" dirty="0" smtClean="0"/>
              <a:t> and Jolly, 2001: basing on the work of </a:t>
            </a:r>
            <a:r>
              <a:rPr lang="en-US" dirty="0" err="1" smtClean="0"/>
              <a:t>Greig</a:t>
            </a:r>
            <a:r>
              <a:rPr lang="en-US" dirty="0" smtClean="0"/>
              <a:t>, finding optimal segmentation which satisfies hard constraints imposed by user and soft constraints combining both region and boundary properties.</a:t>
            </a:r>
          </a:p>
          <a:p>
            <a:r>
              <a:rPr lang="en-US" dirty="0" smtClean="0"/>
              <a:t>Li, Tang, Sun and Shum, 2004: improving the method of </a:t>
            </a:r>
            <a:r>
              <a:rPr lang="en-US" dirty="0" err="1" smtClean="0"/>
              <a:t>Boykov</a:t>
            </a:r>
            <a:r>
              <a:rPr lang="en-US" dirty="0" smtClean="0"/>
              <a:t> and Jolly, working on super-pixel with an extra boundary-editing step.  </a:t>
            </a:r>
          </a:p>
          <a:p>
            <a:r>
              <a:rPr lang="en-US" dirty="0" err="1" smtClean="0"/>
              <a:t>Rother</a:t>
            </a:r>
            <a:r>
              <a:rPr lang="en-US" dirty="0" smtClean="0"/>
              <a:t>, </a:t>
            </a:r>
            <a:r>
              <a:rPr lang="en-US" dirty="0" err="1" smtClean="0"/>
              <a:t>Kolgomorov</a:t>
            </a:r>
            <a:r>
              <a:rPr lang="en-US" dirty="0" smtClean="0"/>
              <a:t> and Blake, 2004: the iterated version of </a:t>
            </a:r>
            <a:r>
              <a:rPr lang="en-US" dirty="0" err="1" smtClean="0"/>
              <a:t>Boykov</a:t>
            </a:r>
            <a:r>
              <a:rPr lang="en-US" dirty="0" smtClean="0"/>
              <a:t> and Jolly, using color and contrast information with border matting for optimize the boundary.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358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Lazy </a:t>
            </a:r>
            <a:r>
              <a:rPr lang="en-US" smtClean="0"/>
              <a:t>Snapping samples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80023"/>
            <a:ext cx="10515600" cy="2642541"/>
          </a:xfrm>
        </p:spPr>
      </p:pic>
    </p:spTree>
    <p:extLst>
      <p:ext uri="{BB962C8B-B14F-4D97-AF65-F5344CB8AC3E}">
        <p14:creationId xmlns:p14="http://schemas.microsoft.com/office/powerpoint/2010/main" val="18207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GrabCut</a:t>
            </a:r>
            <a:r>
              <a:rPr lang="en-US" dirty="0" smtClean="0"/>
              <a:t> samples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62" y="1825625"/>
            <a:ext cx="7581876" cy="4351338"/>
          </a:xfrm>
        </p:spPr>
      </p:pic>
    </p:spTree>
    <p:extLst>
      <p:ext uri="{BB962C8B-B14F-4D97-AF65-F5344CB8AC3E}">
        <p14:creationId xmlns:p14="http://schemas.microsoft.com/office/powerpoint/2010/main" val="150027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</TotalTime>
  <Words>1401</Words>
  <Application>Microsoft Office PowerPoint</Application>
  <PresentationFormat>Widescreen</PresentationFormat>
  <Paragraphs>245</Paragraphs>
  <Slides>63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Arial</vt:lpstr>
      <vt:lpstr>Calibri</vt:lpstr>
      <vt:lpstr>Calibri Light</vt:lpstr>
      <vt:lpstr>Times New Roman</vt:lpstr>
      <vt:lpstr>Office Theme</vt:lpstr>
      <vt:lpstr>Equation</vt:lpstr>
      <vt:lpstr>Object Selection</vt:lpstr>
      <vt:lpstr>PowerPoint Presentation</vt:lpstr>
      <vt:lpstr>Image selection</vt:lpstr>
      <vt:lpstr>Interactive single-image segmentation</vt:lpstr>
      <vt:lpstr>Image segmentation from Lazy Snapping paper</vt:lpstr>
      <vt:lpstr>PowerPoint Presentation</vt:lpstr>
      <vt:lpstr>Literature review</vt:lpstr>
      <vt:lpstr>Lazy Snapping samples</vt:lpstr>
      <vt:lpstr>GrabCut samples</vt:lpstr>
      <vt:lpstr>PowerPoint Presentation</vt:lpstr>
      <vt:lpstr>Problem statement</vt:lpstr>
      <vt:lpstr>Binary images: foreground, background</vt:lpstr>
      <vt:lpstr>Binary labelling problem</vt:lpstr>
      <vt:lpstr>Binary labelling problem - Constraint</vt:lpstr>
      <vt:lpstr>Binary labeling problem</vt:lpstr>
      <vt:lpstr>Prior constraint Discontinuity definition</vt:lpstr>
      <vt:lpstr>Binary labeling problem</vt:lpstr>
      <vt:lpstr>Binary labelling problem</vt:lpstr>
      <vt:lpstr>PowerPoint Presentation</vt:lpstr>
      <vt:lpstr>Energy function</vt:lpstr>
      <vt:lpstr>Graph cut construction</vt:lpstr>
      <vt:lpstr>Energy function (cont.)</vt:lpstr>
      <vt:lpstr>Detailed implementation</vt:lpstr>
      <vt:lpstr>Sample result and comment</vt:lpstr>
      <vt:lpstr>PowerPoint Presentation</vt:lpstr>
      <vt:lpstr>Silent Lazy Snapping model</vt:lpstr>
      <vt:lpstr>Step 1: Sample definition</vt:lpstr>
      <vt:lpstr>Sample definition step</vt:lpstr>
      <vt:lpstr>Step 2: Pre-segmentation by SEEDs algorithm</vt:lpstr>
      <vt:lpstr>Pre-segmentation step K-means method (4124 segments)</vt:lpstr>
      <vt:lpstr>Pre-segmentation step Watershed method (212 segments)</vt:lpstr>
      <vt:lpstr>Pre-segmentation step SEEDs – Super pixel (800 segments)</vt:lpstr>
      <vt:lpstr>Pre-segmentation step SEEDs – Revised Mean Pixel (800 segments)</vt:lpstr>
      <vt:lpstr>Comparison between  SEEDs Super Pixel and SEEDs Revised Mean Pixel</vt:lpstr>
      <vt:lpstr>Pre-segmentation step</vt:lpstr>
      <vt:lpstr>Step 3: Graph initialization</vt:lpstr>
      <vt:lpstr>Network properties</vt:lpstr>
      <vt:lpstr>Step 4: Graph cut and final segmentation</vt:lpstr>
      <vt:lpstr>Final segmentation</vt:lpstr>
      <vt:lpstr>Final segmentation</vt:lpstr>
      <vt:lpstr>Sample result</vt:lpstr>
      <vt:lpstr>Limitation 1: Pixel loss in thin area</vt:lpstr>
      <vt:lpstr>Limitation 2: Unsmooth boundary</vt:lpstr>
      <vt:lpstr>Limitation 3: Poor performance when foreground and background have similar color distribution</vt:lpstr>
      <vt:lpstr>PowerPoint Presentation</vt:lpstr>
      <vt:lpstr>Berkeley dataset – 12003.jpg</vt:lpstr>
      <vt:lpstr>Berkeley dataset – 35070.jpg</vt:lpstr>
      <vt:lpstr>Berkeley dataset – 176035.jpg</vt:lpstr>
      <vt:lpstr>Berkeley dataset – 187029.jpg</vt:lpstr>
      <vt:lpstr>Berkeley dataset – 207056.jpg</vt:lpstr>
      <vt:lpstr>Khoi’s dataset – 5.jpg</vt:lpstr>
      <vt:lpstr>Khoi’s dataset – 6.jpg</vt:lpstr>
      <vt:lpstr>Khoi’s dataset – 7.jpg</vt:lpstr>
      <vt:lpstr>Khoi’s dataset – 8.jpg</vt:lpstr>
      <vt:lpstr>Khoi’s dataset – 9.jpg</vt:lpstr>
      <vt:lpstr>Nam’s dataset – Cat.jpg</vt:lpstr>
      <vt:lpstr>Nam’s dataset – TrangAn.jpg</vt:lpstr>
      <vt:lpstr>Nam’s dataset – Nam_2.jpg</vt:lpstr>
      <vt:lpstr>Nam’s dataset – WSpaper.jpg</vt:lpstr>
      <vt:lpstr>Nam’s dataset – Emily_child.jpg</vt:lpstr>
      <vt:lpstr>PowerPoint Presentation</vt:lpstr>
      <vt:lpstr>PowerPoint Presentation</vt:lpstr>
      <vt:lpstr>THANK YOU FOR LISTENING!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Seletion</dc:title>
  <dc:creator>Trần Nam</dc:creator>
  <cp:lastModifiedBy>Trần Nam</cp:lastModifiedBy>
  <cp:revision>224</cp:revision>
  <dcterms:created xsi:type="dcterms:W3CDTF">2016-08-06T02:36:48Z</dcterms:created>
  <dcterms:modified xsi:type="dcterms:W3CDTF">2016-08-11T13:43:17Z</dcterms:modified>
</cp:coreProperties>
</file>